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9" r:id="rId3"/>
    <p:sldId id="263" r:id="rId4"/>
    <p:sldId id="285" r:id="rId5"/>
    <p:sldId id="286" r:id="rId6"/>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showGuides="1">
      <p:cViewPr varScale="1">
        <p:scale>
          <a:sx n="73" d="100"/>
          <a:sy n="73" d="100"/>
        </p:scale>
        <p:origin x="414" y="78"/>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0E5B04A-C034-4066-B05B-F8C7A65BBFF4}" type="datetimeFigureOut">
              <a:rPr lang="en-GB" smtClean="0"/>
              <a:t>12/05/2021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55E8DD-92F5-42F7-8BC0-8F5CCDDB1398}" type="slidenum">
              <a:rPr lang="en-GB" smtClean="0"/>
              <a:t>‹#›</a:t>
            </a:fld>
            <a:endParaRPr lang="en-GB"/>
          </a:p>
        </p:txBody>
      </p:sp>
    </p:spTree>
    <p:extLst>
      <p:ext uri="{BB962C8B-B14F-4D97-AF65-F5344CB8AC3E}">
        <p14:creationId xmlns:p14="http://schemas.microsoft.com/office/powerpoint/2010/main" val="3571607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E5B04A-C034-4066-B05B-F8C7A65BBFF4}" type="datetimeFigureOut">
              <a:rPr lang="en-GB" smtClean="0"/>
              <a:t>12/05/2021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55E8DD-92F5-42F7-8BC0-8F5CCDDB1398}" type="slidenum">
              <a:rPr lang="en-GB" smtClean="0"/>
              <a:t>‹#›</a:t>
            </a:fld>
            <a:endParaRPr lang="en-GB"/>
          </a:p>
        </p:txBody>
      </p:sp>
    </p:spTree>
    <p:extLst>
      <p:ext uri="{BB962C8B-B14F-4D97-AF65-F5344CB8AC3E}">
        <p14:creationId xmlns:p14="http://schemas.microsoft.com/office/powerpoint/2010/main" val="3159545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E5B04A-C034-4066-B05B-F8C7A65BBFF4}" type="datetimeFigureOut">
              <a:rPr lang="en-GB" smtClean="0"/>
              <a:t>12/05/2021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55E8DD-92F5-42F7-8BC0-8F5CCDDB1398}" type="slidenum">
              <a:rPr lang="en-GB" smtClean="0"/>
              <a:t>‹#›</a:t>
            </a:fld>
            <a:endParaRPr lang="en-GB"/>
          </a:p>
        </p:txBody>
      </p:sp>
    </p:spTree>
    <p:extLst>
      <p:ext uri="{BB962C8B-B14F-4D97-AF65-F5344CB8AC3E}">
        <p14:creationId xmlns:p14="http://schemas.microsoft.com/office/powerpoint/2010/main" val="1427578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E5B04A-C034-4066-B05B-F8C7A65BBFF4}" type="datetimeFigureOut">
              <a:rPr lang="en-GB" smtClean="0"/>
              <a:t>12/05/2021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55E8DD-92F5-42F7-8BC0-8F5CCDDB1398}" type="slidenum">
              <a:rPr lang="en-GB" smtClean="0"/>
              <a:t>‹#›</a:t>
            </a:fld>
            <a:endParaRPr lang="en-GB"/>
          </a:p>
        </p:txBody>
      </p:sp>
    </p:spTree>
    <p:extLst>
      <p:ext uri="{BB962C8B-B14F-4D97-AF65-F5344CB8AC3E}">
        <p14:creationId xmlns:p14="http://schemas.microsoft.com/office/powerpoint/2010/main" val="2063531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E5B04A-C034-4066-B05B-F8C7A65BBFF4}" type="datetimeFigureOut">
              <a:rPr lang="en-GB" smtClean="0"/>
              <a:t>12/05/2021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55E8DD-92F5-42F7-8BC0-8F5CCDDB1398}" type="slidenum">
              <a:rPr lang="en-GB" smtClean="0"/>
              <a:t>‹#›</a:t>
            </a:fld>
            <a:endParaRPr lang="en-GB"/>
          </a:p>
        </p:txBody>
      </p:sp>
    </p:spTree>
    <p:extLst>
      <p:ext uri="{BB962C8B-B14F-4D97-AF65-F5344CB8AC3E}">
        <p14:creationId xmlns:p14="http://schemas.microsoft.com/office/powerpoint/2010/main" val="73187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0E5B04A-C034-4066-B05B-F8C7A65BBFF4}" type="datetimeFigureOut">
              <a:rPr lang="en-GB" smtClean="0"/>
              <a:t>12/05/2021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55E8DD-92F5-42F7-8BC0-8F5CCDDB1398}" type="slidenum">
              <a:rPr lang="en-GB" smtClean="0"/>
              <a:t>‹#›</a:t>
            </a:fld>
            <a:endParaRPr lang="en-GB"/>
          </a:p>
        </p:txBody>
      </p:sp>
    </p:spTree>
    <p:extLst>
      <p:ext uri="{BB962C8B-B14F-4D97-AF65-F5344CB8AC3E}">
        <p14:creationId xmlns:p14="http://schemas.microsoft.com/office/powerpoint/2010/main" val="2969927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0E5B04A-C034-4066-B05B-F8C7A65BBFF4}" type="datetimeFigureOut">
              <a:rPr lang="en-GB" smtClean="0"/>
              <a:t>12/05/2021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55E8DD-92F5-42F7-8BC0-8F5CCDDB1398}" type="slidenum">
              <a:rPr lang="en-GB" smtClean="0"/>
              <a:t>‹#›</a:t>
            </a:fld>
            <a:endParaRPr lang="en-GB"/>
          </a:p>
        </p:txBody>
      </p:sp>
    </p:spTree>
    <p:extLst>
      <p:ext uri="{BB962C8B-B14F-4D97-AF65-F5344CB8AC3E}">
        <p14:creationId xmlns:p14="http://schemas.microsoft.com/office/powerpoint/2010/main" val="3723818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0E5B04A-C034-4066-B05B-F8C7A65BBFF4}" type="datetimeFigureOut">
              <a:rPr lang="en-GB" smtClean="0"/>
              <a:t>12/05/2021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55E8DD-92F5-42F7-8BC0-8F5CCDDB1398}" type="slidenum">
              <a:rPr lang="en-GB" smtClean="0"/>
              <a:t>‹#›</a:t>
            </a:fld>
            <a:endParaRPr lang="en-GB"/>
          </a:p>
        </p:txBody>
      </p:sp>
    </p:spTree>
    <p:extLst>
      <p:ext uri="{BB962C8B-B14F-4D97-AF65-F5344CB8AC3E}">
        <p14:creationId xmlns:p14="http://schemas.microsoft.com/office/powerpoint/2010/main" val="3147258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E5B04A-C034-4066-B05B-F8C7A65BBFF4}" type="datetimeFigureOut">
              <a:rPr lang="en-GB" smtClean="0"/>
              <a:t>12/05/2021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55E8DD-92F5-42F7-8BC0-8F5CCDDB1398}" type="slidenum">
              <a:rPr lang="en-GB" smtClean="0"/>
              <a:t>‹#›</a:t>
            </a:fld>
            <a:endParaRPr lang="en-GB"/>
          </a:p>
        </p:txBody>
      </p:sp>
    </p:spTree>
    <p:extLst>
      <p:ext uri="{BB962C8B-B14F-4D97-AF65-F5344CB8AC3E}">
        <p14:creationId xmlns:p14="http://schemas.microsoft.com/office/powerpoint/2010/main" val="417430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E5B04A-C034-4066-B05B-F8C7A65BBFF4}" type="datetimeFigureOut">
              <a:rPr lang="en-GB" smtClean="0"/>
              <a:t>12/05/2021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55E8DD-92F5-42F7-8BC0-8F5CCDDB1398}" type="slidenum">
              <a:rPr lang="en-GB" smtClean="0"/>
              <a:t>‹#›</a:t>
            </a:fld>
            <a:endParaRPr lang="en-GB"/>
          </a:p>
        </p:txBody>
      </p:sp>
    </p:spTree>
    <p:extLst>
      <p:ext uri="{BB962C8B-B14F-4D97-AF65-F5344CB8AC3E}">
        <p14:creationId xmlns:p14="http://schemas.microsoft.com/office/powerpoint/2010/main" val="2370679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E5B04A-C034-4066-B05B-F8C7A65BBFF4}" type="datetimeFigureOut">
              <a:rPr lang="en-GB" smtClean="0"/>
              <a:t>12/05/2021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55E8DD-92F5-42F7-8BC0-8F5CCDDB1398}" type="slidenum">
              <a:rPr lang="en-GB" smtClean="0"/>
              <a:t>‹#›</a:t>
            </a:fld>
            <a:endParaRPr lang="en-GB"/>
          </a:p>
        </p:txBody>
      </p:sp>
    </p:spTree>
    <p:extLst>
      <p:ext uri="{BB962C8B-B14F-4D97-AF65-F5344CB8AC3E}">
        <p14:creationId xmlns:p14="http://schemas.microsoft.com/office/powerpoint/2010/main" val="3523042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E5B04A-C034-4066-B05B-F8C7A65BBFF4}" type="datetimeFigureOut">
              <a:rPr lang="en-GB" smtClean="0"/>
              <a:t>12/05/2021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55E8DD-92F5-42F7-8BC0-8F5CCDDB1398}" type="slidenum">
              <a:rPr lang="en-GB" smtClean="0"/>
              <a:t>‹#›</a:t>
            </a:fld>
            <a:endParaRPr lang="en-GB"/>
          </a:p>
        </p:txBody>
      </p:sp>
    </p:spTree>
    <p:extLst>
      <p:ext uri="{BB962C8B-B14F-4D97-AF65-F5344CB8AC3E}">
        <p14:creationId xmlns:p14="http://schemas.microsoft.com/office/powerpoint/2010/main" val="800044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cid:image003.jpg@01D741C4.39377450"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58D7B-1115-455E-A3C7-77489AEF9B74}"/>
              </a:ext>
            </a:extLst>
          </p:cNvPr>
          <p:cNvPicPr>
            <a:picLocks noChangeAspect="1"/>
          </p:cNvPicPr>
          <p:nvPr/>
        </p:nvPicPr>
        <p:blipFill>
          <a:blip r:embed="rId2"/>
          <a:stretch>
            <a:fillRect/>
          </a:stretch>
        </p:blipFill>
        <p:spPr>
          <a:xfrm>
            <a:off x="-126510" y="0"/>
            <a:ext cx="12318510" cy="6857999"/>
          </a:xfrm>
          <a:prstGeom prst="rect">
            <a:avLst/>
          </a:prstGeom>
        </p:spPr>
      </p:pic>
      <p:pic>
        <p:nvPicPr>
          <p:cNvPr id="5" name="Picture 4">
            <a:extLst>
              <a:ext uri="{FF2B5EF4-FFF2-40B4-BE49-F238E27FC236}">
                <a16:creationId xmlns:a16="http://schemas.microsoft.com/office/drawing/2014/main" id="{1D8EBE61-C6FE-724D-9663-326EE6C9F79F}"/>
              </a:ext>
            </a:extLst>
          </p:cNvPr>
          <p:cNvPicPr>
            <a:picLocks noChangeAspect="1"/>
          </p:cNvPicPr>
          <p:nvPr/>
        </p:nvPicPr>
        <p:blipFill>
          <a:blip r:embed="rId3"/>
          <a:stretch>
            <a:fillRect/>
          </a:stretch>
        </p:blipFill>
        <p:spPr>
          <a:xfrm>
            <a:off x="10071100" y="5276849"/>
            <a:ext cx="2108200" cy="1581150"/>
          </a:xfrm>
          <a:prstGeom prst="rect">
            <a:avLst/>
          </a:prstGeom>
        </p:spPr>
      </p:pic>
      <p:sp>
        <p:nvSpPr>
          <p:cNvPr id="2" name="Title 1"/>
          <p:cNvSpPr>
            <a:spLocks noGrp="1"/>
          </p:cNvSpPr>
          <p:nvPr>
            <p:ph type="ctrTitle"/>
          </p:nvPr>
        </p:nvSpPr>
        <p:spPr/>
        <p:style>
          <a:lnRef idx="1">
            <a:schemeClr val="accent1"/>
          </a:lnRef>
          <a:fillRef idx="2">
            <a:schemeClr val="accent1"/>
          </a:fillRef>
          <a:effectRef idx="1">
            <a:schemeClr val="accent1"/>
          </a:effectRef>
          <a:fontRef idx="minor">
            <a:schemeClr val="dk1"/>
          </a:fontRef>
        </p:style>
        <p:txBody>
          <a:bodyPr/>
          <a:lstStyle/>
          <a:p>
            <a:r>
              <a:rPr lang="en-GB" dirty="0"/>
              <a:t>Examples of diversity and inclusion at The Radcliffe School MK</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5620" y="476672"/>
            <a:ext cx="6840760" cy="1541864"/>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7332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DFDA6E-AFAD-47E8-AAA0-A393A747F2D7}"/>
              </a:ext>
            </a:extLst>
          </p:cNvPr>
          <p:cNvPicPr>
            <a:picLocks noChangeAspect="1"/>
          </p:cNvPicPr>
          <p:nvPr/>
        </p:nvPicPr>
        <p:blipFill>
          <a:blip r:embed="rId2"/>
          <a:stretch>
            <a:fillRect/>
          </a:stretch>
        </p:blipFill>
        <p:spPr>
          <a:xfrm>
            <a:off x="88900" y="0"/>
            <a:ext cx="12103100" cy="6823861"/>
          </a:xfrm>
          <a:prstGeom prst="rect">
            <a:avLst/>
          </a:prstGeom>
        </p:spPr>
      </p:pic>
      <p:sp>
        <p:nvSpPr>
          <p:cNvPr id="2" name="Title 1">
            <a:extLst>
              <a:ext uri="{FF2B5EF4-FFF2-40B4-BE49-F238E27FC236}">
                <a16:creationId xmlns:a16="http://schemas.microsoft.com/office/drawing/2014/main" id="{828A5BE8-038B-4FE0-8621-397434A365B0}"/>
              </a:ext>
            </a:extLst>
          </p:cNvPr>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GB" b="1" dirty="0"/>
              <a:t>Librarian and reading intervention programme</a:t>
            </a:r>
          </a:p>
        </p:txBody>
      </p:sp>
      <p:pic>
        <p:nvPicPr>
          <p:cNvPr id="4" name="Content Placeholder 3">
            <a:extLst>
              <a:ext uri="{FF2B5EF4-FFF2-40B4-BE49-F238E27FC236}">
                <a16:creationId xmlns:a16="http://schemas.microsoft.com/office/drawing/2014/main" id="{9CDC7684-0573-46E2-B31F-30F0E0309D31}"/>
              </a:ext>
            </a:extLst>
          </p:cNvPr>
          <p:cNvPicPr>
            <a:picLocks noGrp="1" noChangeAspect="1"/>
          </p:cNvPicPr>
          <p:nvPr>
            <p:ph idx="1"/>
          </p:nvPr>
        </p:nvPicPr>
        <p:blipFill>
          <a:blip r:embed="rId3"/>
          <a:stretch>
            <a:fillRect/>
          </a:stretch>
        </p:blipFill>
        <p:spPr>
          <a:xfrm>
            <a:off x="6157383" y="2332037"/>
            <a:ext cx="6034617" cy="4525963"/>
          </a:xfrm>
          <a:prstGeom prst="rect">
            <a:avLst/>
          </a:prstGeom>
        </p:spPr>
      </p:pic>
      <p:sp>
        <p:nvSpPr>
          <p:cNvPr id="3" name="Rectangle 2">
            <a:extLst>
              <a:ext uri="{FF2B5EF4-FFF2-40B4-BE49-F238E27FC236}">
                <a16:creationId xmlns:a16="http://schemas.microsoft.com/office/drawing/2014/main" id="{0C630506-E9E7-41BB-98DE-CE9FDFF60F3E}"/>
              </a:ext>
            </a:extLst>
          </p:cNvPr>
          <p:cNvSpPr>
            <a:spLocks noChangeArrowheads="1"/>
          </p:cNvSpPr>
          <p:nvPr/>
        </p:nvSpPr>
        <p:spPr bwMode="auto">
          <a:xfrm>
            <a:off x="551257" y="1533360"/>
            <a:ext cx="6214072" cy="3354765"/>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Young adult fiction is more diverse with lots of different authors and stories.</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Library records include more information about each book including tags like BAME, LGBT and diversity.</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kumimoji="0" lang="en-GB" altLang="en-US" b="0" i="0" u="none" strike="noStrike" cap="none" normalizeH="0" baseline="0" dirty="0">
              <a:ln>
                <a:noFill/>
              </a:ln>
              <a:solidFill>
                <a:schemeClr val="tx1"/>
              </a:solidFill>
              <a:effectLst/>
              <a:latin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lang="en-GB" altLang="en-US" sz="1600" dirty="0">
                <a:solidFill>
                  <a:schemeClr val="tx1"/>
                </a:solidFill>
                <a:latin typeface="Arial" panose="020B0604020202020204" pitchFamily="34" charset="0"/>
                <a:ea typeface="Calibri" panose="020F0502020204030204" pitchFamily="34" charset="0"/>
              </a:rPr>
              <a:t>D</a:t>
            </a: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isplays and book lists are used to promote the resources </a:t>
            </a:r>
            <a:r>
              <a:rPr lang="en-GB" altLang="en-US" sz="1600" dirty="0">
                <a:solidFill>
                  <a:schemeClr val="tx1"/>
                </a:solidFill>
                <a:latin typeface="Arial" panose="020B0604020202020204" pitchFamily="34" charset="0"/>
                <a:ea typeface="Calibri" panose="020F0502020204030204" pitchFamily="34" charset="0"/>
              </a:rPr>
              <a:t>relevant </a:t>
            </a: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during celebration months like LGBT History month etc.</a:t>
            </a:r>
          </a:p>
          <a:p>
            <a:pPr marR="0" lvl="0" algn="l" defTabSz="914400" rtl="0" eaLnBrk="0" fontAlgn="base" latinLnBrk="0" hangingPunct="0">
              <a:lnSpc>
                <a:spcPct val="100000"/>
              </a:lnSpc>
              <a:spcBef>
                <a:spcPct val="0"/>
              </a:spcBef>
              <a:spcAft>
                <a:spcPct val="0"/>
              </a:spcAft>
              <a:buClrTx/>
              <a:buSzTx/>
              <a:tabLst/>
            </a:pPr>
            <a:endPar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The l</a:t>
            </a:r>
            <a:r>
              <a:rPr lang="en-GB" altLang="en-US" sz="1600" dirty="0">
                <a:solidFill>
                  <a:schemeClr val="tx1"/>
                </a:solidFill>
                <a:latin typeface="Arial" panose="020B0604020202020204" pitchFamily="34" charset="0"/>
                <a:ea typeface="Calibri" panose="020F0502020204030204" pitchFamily="34" charset="0"/>
              </a:rPr>
              <a:t>ibrarian</a:t>
            </a: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also join with other depts when they celebrate something and let them know which resources are available to support the events.  Examples slide shows for the TV screens round the building and sent to tutors.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2" descr="cid:image003.jpg@01D741C4.39377450">
            <a:extLst>
              <a:ext uri="{FF2B5EF4-FFF2-40B4-BE49-F238E27FC236}">
                <a16:creationId xmlns:a16="http://schemas.microsoft.com/office/drawing/2014/main" id="{24DB29F4-E676-4860-84F4-5AD2B5C8B304}"/>
              </a:ext>
            </a:extLst>
          </p:cNvPr>
          <p:cNvPicPr>
            <a:picLocks noChangeAspect="1" noChangeArrowheads="1"/>
          </p:cNvPicPr>
          <p:nvPr/>
        </p:nvPicPr>
        <p:blipFill rotWithShape="1">
          <a:blip r:embed="rId4" r:link="rId5">
            <a:extLst>
              <a:ext uri="{28A0092B-C50C-407E-A947-70E740481C1C}">
                <a14:useLocalDpi xmlns:a14="http://schemas.microsoft.com/office/drawing/2010/main" val="0"/>
              </a:ext>
            </a:extLst>
          </a:blip>
          <a:srcRect t="13798"/>
          <a:stretch>
            <a:fillRect/>
          </a:stretch>
        </p:blipFill>
        <p:spPr bwMode="auto">
          <a:xfrm>
            <a:off x="1609129" y="4830896"/>
            <a:ext cx="7315200" cy="20929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3755952E-926F-4B55-829A-61A007E1112D}"/>
              </a:ext>
            </a:extLst>
          </p:cNvPr>
          <p:cNvSpPr>
            <a:spLocks noChangeArrowheads="1"/>
          </p:cNvSpPr>
          <p:nvPr/>
        </p:nvSpPr>
        <p:spPr bwMode="auto">
          <a:xfrm flipV="1">
            <a:off x="288328" y="7792167"/>
            <a:ext cx="752217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6" name="Rectangle 5">
            <a:extLst>
              <a:ext uri="{FF2B5EF4-FFF2-40B4-BE49-F238E27FC236}">
                <a16:creationId xmlns:a16="http://schemas.microsoft.com/office/drawing/2014/main" id="{3C01AEAD-691C-461C-AE2C-9F86FA9BF471}"/>
              </a:ext>
            </a:extLst>
          </p:cNvPr>
          <p:cNvSpPr/>
          <p:nvPr/>
        </p:nvSpPr>
        <p:spPr>
          <a:xfrm>
            <a:off x="6765329" y="1590589"/>
            <a:ext cx="4749800" cy="317442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171450" lvl="0" indent="-171450" eaLnBrk="0" fontAlgn="base" hangingPunct="0">
              <a:spcBef>
                <a:spcPct val="0"/>
              </a:spcBef>
              <a:spcAft>
                <a:spcPct val="0"/>
              </a:spcAft>
              <a:buFont typeface="Wingdings" panose="05000000000000000000" pitchFamily="2" charset="2"/>
              <a:buChar char="v"/>
            </a:pPr>
            <a:r>
              <a:rPr lang="en-GB" altLang="en-US" dirty="0">
                <a:solidFill>
                  <a:schemeClr val="tx1"/>
                </a:solidFill>
                <a:latin typeface="Arial" panose="020B0604020202020204" pitchFamily="34" charset="0"/>
                <a:ea typeface="Calibri" panose="020F0502020204030204" pitchFamily="34" charset="0"/>
              </a:rPr>
              <a:t> Reading slides used during tutorial to promote reading for pleasure to students include a broad range across the globe. </a:t>
            </a:r>
          </a:p>
          <a:p>
            <a:pPr marL="171450" lvl="0" indent="-171450" eaLnBrk="0" fontAlgn="base" hangingPunct="0">
              <a:spcBef>
                <a:spcPct val="0"/>
              </a:spcBef>
              <a:spcAft>
                <a:spcPct val="0"/>
              </a:spcAft>
              <a:buFont typeface="Wingdings" panose="05000000000000000000" pitchFamily="2" charset="2"/>
              <a:buChar char="v"/>
            </a:pPr>
            <a:endParaRPr lang="en-GB" altLang="en-US" dirty="0">
              <a:solidFill>
                <a:schemeClr val="tx1"/>
              </a:solidFill>
              <a:latin typeface="Arial" panose="020B0604020202020204" pitchFamily="34" charset="0"/>
            </a:endParaRPr>
          </a:p>
          <a:p>
            <a:pPr marL="171450" lvl="0" indent="-171450" eaLnBrk="0" fontAlgn="base" hangingPunct="0">
              <a:spcBef>
                <a:spcPct val="0"/>
              </a:spcBef>
              <a:spcAft>
                <a:spcPct val="0"/>
              </a:spcAft>
              <a:buFont typeface="Wingdings" panose="05000000000000000000" pitchFamily="2" charset="2"/>
              <a:buChar char="v"/>
            </a:pPr>
            <a:r>
              <a:rPr lang="en-GB" altLang="en-US" dirty="0">
                <a:solidFill>
                  <a:schemeClr val="tx1"/>
                </a:solidFill>
                <a:latin typeface="Arial" panose="020B0604020202020204" pitchFamily="34" charset="0"/>
                <a:ea typeface="Calibri" panose="020F0502020204030204" pitchFamily="34" charset="0"/>
              </a:rPr>
              <a:t>There are a large range of dyslexia friendly titles that are easily identifiable  like graphic novels, manga, magazines and picture books. The librarian also look for the interests of SEND students so that she can help them choose Fiction and Non-fiction they will enjoy.</a:t>
            </a:r>
            <a:endParaRPr lang="en-GB" altLang="en-US" dirty="0">
              <a:solidFill>
                <a:schemeClr val="tx1"/>
              </a:solidFill>
              <a:latin typeface="Arial" panose="020B0604020202020204" pitchFamily="34" charset="0"/>
            </a:endParaRPr>
          </a:p>
        </p:txBody>
      </p:sp>
    </p:spTree>
    <p:extLst>
      <p:ext uri="{BB962C8B-B14F-4D97-AF65-F5344CB8AC3E}">
        <p14:creationId xmlns:p14="http://schemas.microsoft.com/office/powerpoint/2010/main" val="4248597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387BD7-2A40-4B21-BEB1-1E7703746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909"/>
            <a:ext cx="12192000" cy="6650182"/>
          </a:xfrm>
          <a:prstGeom prst="rect">
            <a:avLst/>
          </a:prstGeom>
        </p:spPr>
      </p:pic>
      <p:sp>
        <p:nvSpPr>
          <p:cNvPr id="2" name="Title 1">
            <a:extLst>
              <a:ext uri="{FF2B5EF4-FFF2-40B4-BE49-F238E27FC236}">
                <a16:creationId xmlns:a16="http://schemas.microsoft.com/office/drawing/2014/main" id="{BE1EFB96-F7AC-456D-86F7-CF7E59A10130}"/>
              </a:ext>
            </a:extLst>
          </p:cNvPr>
          <p:cNvSpPr>
            <a:spLocks noGrp="1"/>
          </p:cNvSpPr>
          <p:nvPr>
            <p:ph type="title"/>
          </p:nvPr>
        </p:nvSpPr>
        <p:spPr>
          <a:xfrm>
            <a:off x="609600" y="178495"/>
            <a:ext cx="10972800" cy="677862"/>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GB" b="1" dirty="0"/>
              <a:t>Music and Media </a:t>
            </a:r>
          </a:p>
        </p:txBody>
      </p:sp>
      <p:pic>
        <p:nvPicPr>
          <p:cNvPr id="4" name="Content Placeholder 3">
            <a:extLst>
              <a:ext uri="{FF2B5EF4-FFF2-40B4-BE49-F238E27FC236}">
                <a16:creationId xmlns:a16="http://schemas.microsoft.com/office/drawing/2014/main" id="{95CDA16C-6F07-4E37-B966-D6A1CD110C67}"/>
              </a:ext>
            </a:extLst>
          </p:cNvPr>
          <p:cNvPicPr>
            <a:picLocks noGrp="1" noChangeAspect="1"/>
          </p:cNvPicPr>
          <p:nvPr>
            <p:ph idx="1"/>
          </p:nvPr>
        </p:nvPicPr>
        <p:blipFill>
          <a:blip r:embed="rId3"/>
          <a:stretch>
            <a:fillRect/>
          </a:stretch>
        </p:blipFill>
        <p:spPr>
          <a:xfrm>
            <a:off x="6157383" y="2332037"/>
            <a:ext cx="6034617" cy="4525963"/>
          </a:xfrm>
          <a:prstGeom prst="rect">
            <a:avLst/>
          </a:prstGeom>
        </p:spPr>
      </p:pic>
      <p:sp>
        <p:nvSpPr>
          <p:cNvPr id="5" name="Rectangle 4">
            <a:extLst>
              <a:ext uri="{FF2B5EF4-FFF2-40B4-BE49-F238E27FC236}">
                <a16:creationId xmlns:a16="http://schemas.microsoft.com/office/drawing/2014/main" id="{C582D28A-1C94-426B-AA8C-894881ED4134}"/>
              </a:ext>
            </a:extLst>
          </p:cNvPr>
          <p:cNvSpPr/>
          <p:nvPr/>
        </p:nvSpPr>
        <p:spPr>
          <a:xfrm>
            <a:off x="431800" y="1948576"/>
            <a:ext cx="5143500" cy="378565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lvl="0" indent="-342900">
              <a:spcAft>
                <a:spcPts val="0"/>
              </a:spcAft>
              <a:buFont typeface="Wingdings" panose="05000000000000000000" pitchFamily="2" charset="2"/>
              <a:buChar char="v"/>
            </a:pPr>
            <a:r>
              <a:rPr lang="en-GB" sz="2400" dirty="0">
                <a:latin typeface="Calibri" panose="020F0502020204030204" pitchFamily="34" charset="0"/>
                <a:ea typeface="Calibri" panose="020F0502020204030204" pitchFamily="34" charset="0"/>
              </a:rPr>
              <a:t>Music</a:t>
            </a:r>
          </a:p>
          <a:p>
            <a:pPr marL="342900" lvl="0" indent="-342900">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rPr>
              <a:t>The music curriculum  includes a wide range of music history and world music study such as pop, blues, classical, film, Indian, West African and Caribbean.</a:t>
            </a:r>
          </a:p>
          <a:p>
            <a:pPr marL="342900" lvl="0" indent="-342900">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rPr>
              <a:t>Blues music is studied by year 8s during Black history month.</a:t>
            </a:r>
          </a:p>
          <a:p>
            <a:pPr marL="342900" lvl="0" indent="-342900">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rPr>
              <a:t>Music from composers from a range of backgrounds is studied. </a:t>
            </a:r>
          </a:p>
        </p:txBody>
      </p:sp>
      <p:sp>
        <p:nvSpPr>
          <p:cNvPr id="3" name="Rectangle 2">
            <a:extLst>
              <a:ext uri="{FF2B5EF4-FFF2-40B4-BE49-F238E27FC236}">
                <a16:creationId xmlns:a16="http://schemas.microsoft.com/office/drawing/2014/main" id="{4D1EA37B-F6B3-4FF2-8F1B-C009F028D67E}"/>
              </a:ext>
            </a:extLst>
          </p:cNvPr>
          <p:cNvSpPr/>
          <p:nvPr/>
        </p:nvSpPr>
        <p:spPr>
          <a:xfrm>
            <a:off x="5689600" y="1003300"/>
            <a:ext cx="3975100" cy="567620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indent="-342900">
              <a:spcAft>
                <a:spcPts val="0"/>
              </a:spcAft>
              <a:buFont typeface="Wingdings" panose="05000000000000000000" pitchFamily="2" charset="2"/>
              <a:buChar char="v"/>
            </a:pPr>
            <a:r>
              <a:rPr lang="en-GB" dirty="0">
                <a:latin typeface="Calibri" panose="020F0502020204030204" pitchFamily="34" charset="0"/>
                <a:ea typeface="Calibri" panose="020F0502020204030204" pitchFamily="34" charset="0"/>
              </a:rPr>
              <a:t>Media studies</a:t>
            </a:r>
          </a:p>
          <a:p>
            <a:pPr marL="342900" lvl="0" indent="-342900">
              <a:spcAft>
                <a:spcPts val="0"/>
              </a:spcAft>
              <a:buFont typeface="Wingdings" panose="05000000000000000000" pitchFamily="2" charset="2"/>
              <a:buChar char="§"/>
            </a:pPr>
            <a:r>
              <a:rPr lang="en-GB" dirty="0">
                <a:latin typeface="Calibri" panose="020F0502020204030204" pitchFamily="34" charset="0"/>
                <a:ea typeface="Calibri" panose="020F0502020204030204" pitchFamily="34" charset="0"/>
              </a:rPr>
              <a:t>Issues with diversity and equal representation in the media industry are actively discussed. Open conversations about the effects on the audience are discussed in classes.</a:t>
            </a:r>
          </a:p>
          <a:p>
            <a:pPr marL="342900" lvl="0" indent="-342900">
              <a:spcAft>
                <a:spcPts val="0"/>
              </a:spcAft>
              <a:buFont typeface="Wingdings" panose="05000000000000000000" pitchFamily="2" charset="2"/>
              <a:buChar char="§"/>
            </a:pPr>
            <a:r>
              <a:rPr lang="en-GB" dirty="0">
                <a:latin typeface="Calibri" panose="020F0502020204030204" pitchFamily="34" charset="0"/>
                <a:ea typeface="Calibri" panose="020F0502020204030204" pitchFamily="34" charset="0"/>
              </a:rPr>
              <a:t>15 different historical and modern media texts are studied in relation to diversity, racism, equal rights and feminism.</a:t>
            </a:r>
          </a:p>
          <a:p>
            <a:pPr marL="342900" lvl="0" indent="-342900">
              <a:spcAft>
                <a:spcPts val="0"/>
              </a:spcAft>
              <a:buFont typeface="Wingdings" panose="05000000000000000000" pitchFamily="2" charset="2"/>
              <a:buChar char="§"/>
            </a:pPr>
            <a:r>
              <a:rPr lang="en-GB" dirty="0">
                <a:latin typeface="Calibri" panose="020F0502020204030204" pitchFamily="34" charset="0"/>
                <a:ea typeface="Calibri" panose="020F0502020204030204" pitchFamily="34" charset="0"/>
              </a:rPr>
              <a:t>Practical NEA GCSE and A Level work (such as making film and magazine advertising) encourages students to positively represent minority groups or underrepresented groups such as religion, gender, race, age, size, sexuality or even disability. </a:t>
            </a:r>
          </a:p>
        </p:txBody>
      </p:sp>
    </p:spTree>
    <p:extLst>
      <p:ext uri="{BB962C8B-B14F-4D97-AF65-F5344CB8AC3E}">
        <p14:creationId xmlns:p14="http://schemas.microsoft.com/office/powerpoint/2010/main" val="1450610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628C49-9B58-4715-A953-AF3D292083F7}"/>
              </a:ext>
            </a:extLst>
          </p:cNvPr>
          <p:cNvPicPr>
            <a:picLocks noChangeAspect="1"/>
          </p:cNvPicPr>
          <p:nvPr/>
        </p:nvPicPr>
        <p:blipFill>
          <a:blip r:embed="rId2"/>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BE1EFB96-F7AC-456D-86F7-CF7E59A10130}"/>
              </a:ext>
            </a:extLst>
          </p:cNvPr>
          <p:cNvSpPr>
            <a:spLocks noGrp="1"/>
          </p:cNvSpPr>
          <p:nvPr>
            <p:ph type="title"/>
          </p:nvPr>
        </p:nvSpPr>
        <p:spPr>
          <a:xfrm>
            <a:off x="609600" y="-11986"/>
            <a:ext cx="10972800" cy="677862"/>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GB" b="1" dirty="0"/>
              <a:t>English</a:t>
            </a:r>
          </a:p>
        </p:txBody>
      </p:sp>
      <p:pic>
        <p:nvPicPr>
          <p:cNvPr id="4" name="Content Placeholder 3">
            <a:extLst>
              <a:ext uri="{FF2B5EF4-FFF2-40B4-BE49-F238E27FC236}">
                <a16:creationId xmlns:a16="http://schemas.microsoft.com/office/drawing/2014/main" id="{95CDA16C-6F07-4E37-B966-D6A1CD110C67}"/>
              </a:ext>
            </a:extLst>
          </p:cNvPr>
          <p:cNvPicPr>
            <a:picLocks noGrp="1" noChangeAspect="1"/>
          </p:cNvPicPr>
          <p:nvPr>
            <p:ph idx="1"/>
          </p:nvPr>
        </p:nvPicPr>
        <p:blipFill>
          <a:blip r:embed="rId3"/>
          <a:stretch>
            <a:fillRect/>
          </a:stretch>
        </p:blipFill>
        <p:spPr>
          <a:xfrm>
            <a:off x="6157383" y="2332037"/>
            <a:ext cx="6034617" cy="4525963"/>
          </a:xfrm>
          <a:prstGeom prst="rect">
            <a:avLst/>
          </a:prstGeom>
        </p:spPr>
      </p:pic>
      <p:sp>
        <p:nvSpPr>
          <p:cNvPr id="5" name="Rectangle 4">
            <a:extLst>
              <a:ext uri="{FF2B5EF4-FFF2-40B4-BE49-F238E27FC236}">
                <a16:creationId xmlns:a16="http://schemas.microsoft.com/office/drawing/2014/main" id="{C582D28A-1C94-426B-AA8C-894881ED4134}"/>
              </a:ext>
            </a:extLst>
          </p:cNvPr>
          <p:cNvSpPr/>
          <p:nvPr/>
        </p:nvSpPr>
        <p:spPr>
          <a:xfrm>
            <a:off x="114300" y="665876"/>
            <a:ext cx="5422900" cy="624786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buFont typeface="Wingdings" panose="05000000000000000000" pitchFamily="2" charset="2"/>
              <a:buChar char="v"/>
            </a:pPr>
            <a:r>
              <a:rPr lang="en-GB" sz="1600" dirty="0"/>
              <a:t>Areas of the curriculum which you have made more diverse (e.g. through de-</a:t>
            </a:r>
            <a:r>
              <a:rPr lang="en-GB" sz="1600" dirty="0" err="1"/>
              <a:t>colonialisation</a:t>
            </a:r>
            <a:r>
              <a:rPr lang="en-GB" sz="1600" dirty="0"/>
              <a:t>)</a:t>
            </a:r>
          </a:p>
          <a:p>
            <a:pPr lvl="1">
              <a:buFont typeface="Wingdings" panose="05000000000000000000" pitchFamily="2" charset="2"/>
              <a:buChar char="§"/>
            </a:pPr>
            <a:r>
              <a:rPr lang="en-GB" sz="1600" dirty="0"/>
              <a:t>Teaching of poems from different cultures in Y9</a:t>
            </a:r>
          </a:p>
          <a:p>
            <a:pPr lvl="1">
              <a:buFont typeface="Wingdings" panose="05000000000000000000" pitchFamily="2" charset="2"/>
              <a:buChar char="§"/>
            </a:pPr>
            <a:r>
              <a:rPr lang="en-GB" sz="1600" dirty="0"/>
              <a:t>Reading Friday stories from around the world in Y7 and Y8</a:t>
            </a:r>
          </a:p>
          <a:p>
            <a:pPr lvl="1">
              <a:buFont typeface="Wingdings" panose="05000000000000000000" pitchFamily="2" charset="2"/>
              <a:buChar char="§"/>
            </a:pPr>
            <a:r>
              <a:rPr lang="en-GB" sz="1600" dirty="0"/>
              <a:t>Y8 study of </a:t>
            </a:r>
            <a:r>
              <a:rPr lang="en-GB" sz="1600" dirty="0" err="1"/>
              <a:t>Of</a:t>
            </a:r>
            <a:r>
              <a:rPr lang="en-GB" sz="1600" dirty="0"/>
              <a:t> Mice and Men</a:t>
            </a:r>
          </a:p>
          <a:p>
            <a:pPr lvl="1">
              <a:buFont typeface="Wingdings" panose="05000000000000000000" pitchFamily="2" charset="2"/>
              <a:buChar char="§"/>
            </a:pPr>
            <a:r>
              <a:rPr lang="en-GB" sz="1600" dirty="0"/>
              <a:t>Y8 study of exploitation in 19</a:t>
            </a:r>
            <a:r>
              <a:rPr lang="en-GB" sz="1600" baseline="30000" dirty="0"/>
              <a:t>th</a:t>
            </a:r>
            <a:r>
              <a:rPr lang="en-GB" sz="1600" dirty="0"/>
              <a:t> Century entertainment</a:t>
            </a:r>
          </a:p>
          <a:p>
            <a:pPr lvl="1">
              <a:buFont typeface="Wingdings" panose="05000000000000000000" pitchFamily="2" charset="2"/>
              <a:buChar char="§"/>
            </a:pPr>
            <a:r>
              <a:rPr lang="en-GB" sz="1600" dirty="0"/>
              <a:t>Non fiction resources such THISDAY articles( include Black History Month,  resources Women’s History, Month</a:t>
            </a:r>
            <a:br>
              <a:rPr lang="en-GB" sz="1600" dirty="0"/>
            </a:br>
            <a:r>
              <a:rPr lang="en-GB" sz="1600" dirty="0"/>
              <a:t>on topics different world religions and World Book Day resources</a:t>
            </a:r>
          </a:p>
          <a:p>
            <a:pPr lvl="1">
              <a:buFont typeface="Wingdings" panose="05000000000000000000" pitchFamily="2" charset="2"/>
              <a:buChar char="§"/>
            </a:pPr>
            <a:r>
              <a:rPr lang="en-GB" sz="1600" dirty="0"/>
              <a:t>Library lesson resources cover issues like BAME, LGBT and diversity</a:t>
            </a:r>
          </a:p>
          <a:p>
            <a:pPr lvl="0">
              <a:buFont typeface="Wingdings" panose="05000000000000000000" pitchFamily="2" charset="2"/>
              <a:buChar char="v"/>
            </a:pPr>
            <a:r>
              <a:rPr lang="en-GB" sz="1600" dirty="0"/>
              <a:t>Resources to teach about diversity and inclusion from a specific curriculum area</a:t>
            </a:r>
          </a:p>
          <a:p>
            <a:pPr lvl="1">
              <a:buFont typeface="Wingdings" panose="05000000000000000000" pitchFamily="2" charset="2"/>
              <a:buChar char="§"/>
            </a:pPr>
            <a:r>
              <a:rPr lang="en-GB" sz="1600" dirty="0"/>
              <a:t>The Day articles</a:t>
            </a:r>
          </a:p>
          <a:p>
            <a:pPr lvl="1">
              <a:buFont typeface="Wingdings" panose="05000000000000000000" pitchFamily="2" charset="2"/>
              <a:buChar char="§"/>
            </a:pPr>
            <a:r>
              <a:rPr lang="en-GB" sz="1600" dirty="0"/>
              <a:t>Schemes of Work with </a:t>
            </a:r>
            <a:r>
              <a:rPr lang="en-GB" sz="1600" dirty="0" err="1"/>
              <a:t>Youtube</a:t>
            </a:r>
            <a:r>
              <a:rPr lang="en-GB" sz="1600" dirty="0"/>
              <a:t> links – i.e. treatment of civilians during Iraq War for Y10 poetry</a:t>
            </a:r>
          </a:p>
          <a:p>
            <a:pPr lvl="1">
              <a:buFont typeface="Wingdings" panose="05000000000000000000" pitchFamily="2" charset="2"/>
              <a:buChar char="§"/>
            </a:pPr>
            <a:r>
              <a:rPr lang="en-GB" sz="1600" dirty="0"/>
              <a:t>KS 4/KS 5 resources cover topics on diversity and inclusion- ethnic minorities/ LGBTQ+, awareness of different disabilities and how to support them.</a:t>
            </a:r>
          </a:p>
          <a:p>
            <a:pPr lvl="0">
              <a:buFont typeface="Wingdings" panose="05000000000000000000" pitchFamily="2" charset="2"/>
              <a:buChar char="v"/>
            </a:pPr>
            <a:r>
              <a:rPr lang="en-GB" sz="1600" dirty="0"/>
              <a:t>Events or activities linked to the calendar year e.g. LGBTQ history month</a:t>
            </a:r>
          </a:p>
          <a:p>
            <a:pPr marL="742950" lvl="1" indent="-285750">
              <a:buFont typeface="Wingdings" panose="05000000000000000000" pitchFamily="2" charset="2"/>
              <a:buChar char="§"/>
            </a:pPr>
            <a:r>
              <a:rPr lang="en-GB" sz="1600" dirty="0"/>
              <a:t>Cheltenham Festival of Literature</a:t>
            </a:r>
          </a:p>
          <a:p>
            <a:pPr lvl="1"/>
            <a:endParaRPr lang="en-GB" sz="1600" dirty="0"/>
          </a:p>
        </p:txBody>
      </p:sp>
      <p:sp>
        <p:nvSpPr>
          <p:cNvPr id="3" name="Rectangle 2">
            <a:extLst>
              <a:ext uri="{FF2B5EF4-FFF2-40B4-BE49-F238E27FC236}">
                <a16:creationId xmlns:a16="http://schemas.microsoft.com/office/drawing/2014/main" id="{4D1EA37B-F6B3-4FF2-8F1B-C009F028D67E}"/>
              </a:ext>
            </a:extLst>
          </p:cNvPr>
          <p:cNvSpPr/>
          <p:nvPr/>
        </p:nvSpPr>
        <p:spPr>
          <a:xfrm>
            <a:off x="5537200" y="677862"/>
            <a:ext cx="5930900" cy="618013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285750" lvl="0" indent="-285750">
              <a:buFont typeface="Wingdings" panose="05000000000000000000" pitchFamily="2" charset="2"/>
              <a:buChar char="v"/>
              <a:defRPr/>
            </a:pPr>
            <a:r>
              <a:rPr lang="en-GB" sz="1600" dirty="0">
                <a:solidFill>
                  <a:prstClr val="black"/>
                </a:solidFill>
              </a:rPr>
              <a:t>Changes to pedagogy to ensure appropriate inclusion for children with SEND</a:t>
            </a:r>
          </a:p>
          <a:p>
            <a:pPr marL="742950" lvl="1" indent="-285750">
              <a:buFont typeface="Wingdings" panose="05000000000000000000" pitchFamily="2" charset="2"/>
              <a:buChar char="§"/>
              <a:defRPr/>
            </a:pPr>
            <a:r>
              <a:rPr lang="en-GB" sz="1600" dirty="0">
                <a:solidFill>
                  <a:prstClr val="black"/>
                </a:solidFill>
              </a:rPr>
              <a:t>Curriculum Map changes to pedagogy to ensure appropriate inclusion for children with SEND</a:t>
            </a:r>
          </a:p>
          <a:p>
            <a:pPr marL="742950" lvl="1" indent="-285750">
              <a:buFont typeface="Wingdings" panose="05000000000000000000" pitchFamily="2" charset="2"/>
              <a:buChar char="§"/>
              <a:defRPr/>
            </a:pPr>
            <a:r>
              <a:rPr lang="en-GB" sz="1600" dirty="0">
                <a:solidFill>
                  <a:prstClr val="black"/>
                </a:solidFill>
              </a:rPr>
              <a:t>Follow SEND strategies within lessons</a:t>
            </a:r>
          </a:p>
          <a:p>
            <a:pPr marL="742950" lvl="1" indent="-285750">
              <a:buFont typeface="Wingdings" panose="05000000000000000000" pitchFamily="2" charset="2"/>
              <a:buChar char="§"/>
              <a:defRPr/>
            </a:pPr>
            <a:r>
              <a:rPr lang="en-GB" sz="1600" dirty="0">
                <a:solidFill>
                  <a:prstClr val="black"/>
                </a:solidFill>
              </a:rPr>
              <a:t>Other resources used to ensure inclusion of all students-Visual aids to support understanding of theatre</a:t>
            </a:r>
          </a:p>
          <a:p>
            <a:pPr marL="742950" lvl="1" indent="-285750">
              <a:buFont typeface="Wingdings" panose="05000000000000000000" pitchFamily="2" charset="2"/>
              <a:buChar char="§"/>
              <a:defRPr/>
            </a:pPr>
            <a:r>
              <a:rPr lang="en-GB" sz="1600" dirty="0">
                <a:solidFill>
                  <a:prstClr val="black"/>
                </a:solidFill>
              </a:rPr>
              <a:t>Vocabulary bank to support </a:t>
            </a:r>
            <a:r>
              <a:rPr lang="en-GB" sz="1600" dirty="0" err="1">
                <a:solidFill>
                  <a:prstClr val="black"/>
                </a:solidFill>
              </a:rPr>
              <a:t>oracy</a:t>
            </a:r>
            <a:r>
              <a:rPr lang="en-GB" sz="1600" dirty="0">
                <a:solidFill>
                  <a:prstClr val="black"/>
                </a:solidFill>
              </a:rPr>
              <a:t> and developing responses.</a:t>
            </a:r>
          </a:p>
          <a:p>
            <a:pPr marL="742950" lvl="1" indent="-285750">
              <a:buFont typeface="Wingdings" panose="05000000000000000000" pitchFamily="2" charset="2"/>
              <a:buChar char="§"/>
              <a:defRPr/>
            </a:pPr>
            <a:r>
              <a:rPr lang="en-GB" sz="1600" dirty="0">
                <a:solidFill>
                  <a:prstClr val="black"/>
                </a:solidFill>
              </a:rPr>
              <a:t>Questioning to ensure misconceptions are rectified</a:t>
            </a:r>
          </a:p>
          <a:p>
            <a:pPr marL="742950" lvl="1" indent="-285750">
              <a:buFont typeface="Wingdings" panose="05000000000000000000" pitchFamily="2" charset="2"/>
              <a:buChar char="§"/>
              <a:defRPr/>
            </a:pPr>
            <a:r>
              <a:rPr lang="en-GB" sz="1600" dirty="0">
                <a:solidFill>
                  <a:prstClr val="black"/>
                </a:solidFill>
              </a:rPr>
              <a:t>Video support to aid the identification and analysis of structure, content, characters and language</a:t>
            </a:r>
          </a:p>
          <a:p>
            <a:pPr marL="742950" lvl="1" indent="-285750">
              <a:buFont typeface="Wingdings" panose="05000000000000000000" pitchFamily="2" charset="2"/>
              <a:buChar char="§"/>
              <a:defRPr/>
            </a:pPr>
            <a:r>
              <a:rPr lang="en-GB" sz="1600" dirty="0">
                <a:solidFill>
                  <a:prstClr val="black"/>
                </a:solidFill>
              </a:rPr>
              <a:t>Large print extracts </a:t>
            </a:r>
          </a:p>
          <a:p>
            <a:pPr marL="742950" lvl="1" indent="-285750">
              <a:buFont typeface="Wingdings" panose="05000000000000000000" pitchFamily="2" charset="2"/>
              <a:buChar char="§"/>
              <a:defRPr/>
            </a:pPr>
            <a:r>
              <a:rPr lang="en-GB" sz="1600" dirty="0">
                <a:solidFill>
                  <a:prstClr val="black"/>
                </a:solidFill>
              </a:rPr>
              <a:t>Extracts edited to provide support</a:t>
            </a:r>
          </a:p>
          <a:p>
            <a:pPr marL="742950" lvl="1" indent="-285750">
              <a:buFont typeface="Wingdings" panose="05000000000000000000" pitchFamily="2" charset="2"/>
              <a:buChar char="§"/>
              <a:defRPr/>
            </a:pPr>
            <a:r>
              <a:rPr lang="en-GB" sz="1600" dirty="0">
                <a:solidFill>
                  <a:prstClr val="black"/>
                </a:solidFill>
              </a:rPr>
              <a:t>Coloured overlays</a:t>
            </a:r>
          </a:p>
          <a:p>
            <a:pPr marL="285750" lvl="0" indent="-285750">
              <a:buFont typeface="Wingdings" panose="05000000000000000000" pitchFamily="2" charset="2"/>
              <a:buChar char="v"/>
              <a:defRPr/>
            </a:pPr>
            <a:r>
              <a:rPr lang="en-GB" sz="1600" dirty="0">
                <a:solidFill>
                  <a:prstClr val="black"/>
                </a:solidFill>
              </a:rPr>
              <a:t>Initiatives to improve the attainment and/or progress for children from diverse backgrounds</a:t>
            </a:r>
          </a:p>
          <a:p>
            <a:pPr marL="742950" lvl="1" indent="-285750">
              <a:buFont typeface="Wingdings" panose="05000000000000000000" pitchFamily="2" charset="2"/>
              <a:buChar char="§"/>
              <a:defRPr/>
            </a:pPr>
            <a:r>
              <a:rPr lang="en-GB" sz="1600" dirty="0">
                <a:solidFill>
                  <a:prstClr val="black"/>
                </a:solidFill>
              </a:rPr>
              <a:t>Mixed ability setting</a:t>
            </a:r>
          </a:p>
          <a:p>
            <a:pPr marL="742950" lvl="1" indent="-285750">
              <a:buFont typeface="Wingdings" panose="05000000000000000000" pitchFamily="2" charset="2"/>
              <a:buChar char="§"/>
              <a:defRPr/>
            </a:pPr>
            <a:r>
              <a:rPr lang="en-GB" sz="1600" dirty="0">
                <a:solidFill>
                  <a:prstClr val="black"/>
                </a:solidFill>
              </a:rPr>
              <a:t>Teaching of cultural capital through archetypal texts and character studies</a:t>
            </a:r>
          </a:p>
          <a:p>
            <a:pPr marL="285750" lvl="0" indent="-285750">
              <a:buFont typeface="Wingdings" panose="05000000000000000000" pitchFamily="2" charset="2"/>
              <a:buChar char="v"/>
              <a:defRPr/>
            </a:pPr>
            <a:r>
              <a:rPr lang="en-GB" sz="1600" dirty="0">
                <a:solidFill>
                  <a:prstClr val="black"/>
                </a:solidFill>
              </a:rPr>
              <a:t>Actions to increase inclusive behaviours and attitudes amounts the pupil</a:t>
            </a:r>
          </a:p>
          <a:p>
            <a:pPr marL="742950" lvl="1" indent="-285750">
              <a:buFont typeface="Wingdings" panose="05000000000000000000" pitchFamily="2" charset="2"/>
              <a:buChar char="§"/>
              <a:defRPr/>
            </a:pPr>
            <a:r>
              <a:rPr lang="en-GB" sz="1600" dirty="0">
                <a:solidFill>
                  <a:prstClr val="black"/>
                </a:solidFill>
              </a:rPr>
              <a:t>Achievement Points</a:t>
            </a:r>
          </a:p>
          <a:p>
            <a:pPr marL="742950" lvl="1" indent="-285750">
              <a:buFont typeface="Wingdings" panose="05000000000000000000" pitchFamily="2" charset="2"/>
              <a:buChar char="§"/>
              <a:defRPr/>
            </a:pPr>
            <a:r>
              <a:rPr lang="en-GB" sz="1600" dirty="0">
                <a:solidFill>
                  <a:prstClr val="black"/>
                </a:solidFill>
              </a:rPr>
              <a:t>De-escalation strategies</a:t>
            </a:r>
          </a:p>
          <a:p>
            <a:pPr marL="742950" lvl="1" indent="-285750">
              <a:buFont typeface="Wingdings" panose="05000000000000000000" pitchFamily="2" charset="2"/>
              <a:buChar char="§"/>
              <a:defRPr/>
            </a:pPr>
            <a:r>
              <a:rPr lang="en-GB" sz="1600" dirty="0">
                <a:solidFill>
                  <a:prstClr val="black"/>
                </a:solidFill>
              </a:rPr>
              <a:t>English Report as supportive strategy</a:t>
            </a:r>
          </a:p>
        </p:txBody>
      </p:sp>
    </p:spTree>
    <p:extLst>
      <p:ext uri="{BB962C8B-B14F-4D97-AF65-F5344CB8AC3E}">
        <p14:creationId xmlns:p14="http://schemas.microsoft.com/office/powerpoint/2010/main" val="88598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1D0738-E919-4712-9EE8-D0CC7A761F9A}"/>
              </a:ext>
            </a:extLst>
          </p:cNvPr>
          <p:cNvPicPr>
            <a:picLocks noChangeAspect="1"/>
          </p:cNvPicPr>
          <p:nvPr/>
        </p:nvPicPr>
        <p:blipFill>
          <a:blip r:embed="rId2"/>
          <a:stretch>
            <a:fillRect/>
          </a:stretch>
        </p:blipFill>
        <p:spPr>
          <a:xfrm>
            <a:off x="-14940" y="0"/>
            <a:ext cx="12206939" cy="6858000"/>
          </a:xfrm>
          <a:prstGeom prst="rect">
            <a:avLst/>
          </a:prstGeom>
        </p:spPr>
      </p:pic>
      <p:sp>
        <p:nvSpPr>
          <p:cNvPr id="2" name="Title 1">
            <a:extLst>
              <a:ext uri="{FF2B5EF4-FFF2-40B4-BE49-F238E27FC236}">
                <a16:creationId xmlns:a16="http://schemas.microsoft.com/office/drawing/2014/main" id="{BE1EFB96-F7AC-456D-86F7-CF7E59A10130}"/>
              </a:ext>
            </a:extLst>
          </p:cNvPr>
          <p:cNvSpPr>
            <a:spLocks noGrp="1"/>
          </p:cNvSpPr>
          <p:nvPr>
            <p:ph type="title"/>
          </p:nvPr>
        </p:nvSpPr>
        <p:spPr>
          <a:xfrm>
            <a:off x="609600" y="-11986"/>
            <a:ext cx="10972800" cy="677862"/>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GB" b="1" dirty="0"/>
              <a:t>Humanities</a:t>
            </a:r>
          </a:p>
        </p:txBody>
      </p:sp>
      <p:pic>
        <p:nvPicPr>
          <p:cNvPr id="4" name="Content Placeholder 3">
            <a:extLst>
              <a:ext uri="{FF2B5EF4-FFF2-40B4-BE49-F238E27FC236}">
                <a16:creationId xmlns:a16="http://schemas.microsoft.com/office/drawing/2014/main" id="{95CDA16C-6F07-4E37-B966-D6A1CD110C67}"/>
              </a:ext>
            </a:extLst>
          </p:cNvPr>
          <p:cNvPicPr>
            <a:picLocks noGrp="1" noChangeAspect="1"/>
          </p:cNvPicPr>
          <p:nvPr>
            <p:ph idx="1"/>
          </p:nvPr>
        </p:nvPicPr>
        <p:blipFill>
          <a:blip r:embed="rId3"/>
          <a:stretch>
            <a:fillRect/>
          </a:stretch>
        </p:blipFill>
        <p:spPr>
          <a:xfrm>
            <a:off x="6157383" y="2332037"/>
            <a:ext cx="6034617" cy="4525963"/>
          </a:xfrm>
          <a:prstGeom prst="rect">
            <a:avLst/>
          </a:prstGeom>
        </p:spPr>
      </p:pic>
      <p:sp>
        <p:nvSpPr>
          <p:cNvPr id="5" name="Rectangle 4">
            <a:extLst>
              <a:ext uri="{FF2B5EF4-FFF2-40B4-BE49-F238E27FC236}">
                <a16:creationId xmlns:a16="http://schemas.microsoft.com/office/drawing/2014/main" id="{C582D28A-1C94-426B-AA8C-894881ED4134}"/>
              </a:ext>
            </a:extLst>
          </p:cNvPr>
          <p:cNvSpPr/>
          <p:nvPr/>
        </p:nvSpPr>
        <p:spPr>
          <a:xfrm>
            <a:off x="114300" y="1127920"/>
            <a:ext cx="5422900" cy="532453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buFont typeface="Wingdings" panose="05000000000000000000" pitchFamily="2" charset="2"/>
              <a:buChar char="v"/>
            </a:pPr>
            <a:r>
              <a:rPr lang="en-GB" sz="2000" dirty="0"/>
              <a:t>Areas of the curriculum which you have made more diverse (e.g. through de-</a:t>
            </a:r>
            <a:r>
              <a:rPr lang="en-GB" sz="2000" dirty="0" err="1"/>
              <a:t>colonialisation</a:t>
            </a:r>
            <a:r>
              <a:rPr lang="en-GB" sz="2000" dirty="0"/>
              <a:t>).</a:t>
            </a:r>
          </a:p>
          <a:p>
            <a:endParaRPr lang="en-GB" sz="2000" dirty="0"/>
          </a:p>
          <a:p>
            <a:pPr marL="285750" indent="-285750">
              <a:buFont typeface="Wingdings" panose="05000000000000000000" pitchFamily="2" charset="2"/>
              <a:buChar char="v"/>
            </a:pPr>
            <a:r>
              <a:rPr lang="en-GB" sz="2000" dirty="0"/>
              <a:t>Added more Black History into the KS3 course Black History Month resources, Women’s History Month</a:t>
            </a:r>
          </a:p>
          <a:p>
            <a:pPr marL="285750" indent="-285750">
              <a:buFont typeface="Wingdings" panose="05000000000000000000" pitchFamily="2" charset="2"/>
              <a:buChar char="v"/>
            </a:pPr>
            <a:endParaRPr lang="en-GB" sz="2000" dirty="0"/>
          </a:p>
          <a:p>
            <a:pPr marL="285750" indent="-285750">
              <a:buFont typeface="Wingdings" panose="05000000000000000000" pitchFamily="2" charset="2"/>
              <a:buChar char="v"/>
            </a:pPr>
            <a:r>
              <a:rPr lang="en-GB" sz="2000" dirty="0"/>
              <a:t>RE – added more on different world religions Geography- added more case studies with culture</a:t>
            </a:r>
            <a:br>
              <a:rPr lang="en-GB" sz="2000" dirty="0"/>
            </a:br>
            <a:r>
              <a:rPr lang="en-GB" sz="2000" dirty="0"/>
              <a:t>resources to teach about diversity and inclusion from a specific curriculum area.</a:t>
            </a:r>
            <a:br>
              <a:rPr lang="en-GB" sz="2000" dirty="0"/>
            </a:br>
            <a:endParaRPr lang="en-GB" sz="2000" dirty="0"/>
          </a:p>
          <a:p>
            <a:pPr>
              <a:buFont typeface="Wingdings" panose="05000000000000000000" pitchFamily="2" charset="2"/>
              <a:buChar char="v"/>
            </a:pPr>
            <a:r>
              <a:rPr lang="en-GB" sz="2000" dirty="0"/>
              <a:t>Adapted resources to be more inclusive</a:t>
            </a:r>
            <a:br>
              <a:rPr lang="en-GB" sz="2000" dirty="0"/>
            </a:br>
            <a:r>
              <a:rPr lang="en-GB" sz="2000" dirty="0"/>
              <a:t>In tutor time tutors will covering  – a person from ethnic minorities/ LGBTQ+ (who they are, what they did/ do, why they are important).</a:t>
            </a:r>
          </a:p>
        </p:txBody>
      </p:sp>
      <p:sp>
        <p:nvSpPr>
          <p:cNvPr id="3" name="Rectangle 2">
            <a:extLst>
              <a:ext uri="{FF2B5EF4-FFF2-40B4-BE49-F238E27FC236}">
                <a16:creationId xmlns:a16="http://schemas.microsoft.com/office/drawing/2014/main" id="{4D1EA37B-F6B3-4FF2-8F1B-C009F028D67E}"/>
              </a:ext>
            </a:extLst>
          </p:cNvPr>
          <p:cNvSpPr/>
          <p:nvPr/>
        </p:nvSpPr>
        <p:spPr>
          <a:xfrm>
            <a:off x="5537200" y="1805780"/>
            <a:ext cx="5930900" cy="39243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buFont typeface="Wingdings" panose="05000000000000000000" pitchFamily="2" charset="2"/>
              <a:buChar char="v"/>
            </a:pPr>
            <a:r>
              <a:rPr lang="en-GB" sz="2000" dirty="0"/>
              <a:t>Events or activities linked to the calendar year e.g. LGBTQ history month, Black History Month, Fairtrade fortnight</a:t>
            </a:r>
            <a:br>
              <a:rPr lang="en-GB" sz="2000" dirty="0"/>
            </a:br>
            <a:endParaRPr lang="en-GB" sz="2000" dirty="0"/>
          </a:p>
          <a:p>
            <a:pPr>
              <a:buFont typeface="Wingdings" panose="05000000000000000000" pitchFamily="2" charset="2"/>
              <a:buChar char="v"/>
            </a:pPr>
            <a:r>
              <a:rPr lang="en-GB" sz="2000" dirty="0"/>
              <a:t>Changes to pedagogy to ensure appropriate inclusion for children with SEND</a:t>
            </a:r>
          </a:p>
          <a:p>
            <a:endParaRPr lang="en-GB" sz="2000" dirty="0"/>
          </a:p>
          <a:p>
            <a:pPr>
              <a:buFont typeface="Wingdings" panose="05000000000000000000" pitchFamily="2" charset="2"/>
              <a:buChar char="v"/>
            </a:pPr>
            <a:r>
              <a:rPr lang="en-GB" sz="2000" dirty="0"/>
              <a:t>Follow SEND strategies within lessons</a:t>
            </a:r>
          </a:p>
          <a:p>
            <a:endParaRPr lang="en-GB" sz="2000" dirty="0"/>
          </a:p>
          <a:p>
            <a:pPr marL="285750" indent="-285750">
              <a:buFont typeface="Wingdings" panose="05000000000000000000" pitchFamily="2" charset="2"/>
              <a:buChar char="v"/>
            </a:pPr>
            <a:r>
              <a:rPr lang="en-GB" sz="2000" dirty="0"/>
              <a:t>Actions to increase inclusive behaviours and attitudes amounts the pupil.</a:t>
            </a:r>
            <a:br>
              <a:rPr lang="en-GB" sz="2000" dirty="0"/>
            </a:br>
            <a:r>
              <a:rPr lang="en-GB" sz="2000" dirty="0"/>
              <a:t>Praise/ rewards/ postcards/ attainment</a:t>
            </a:r>
          </a:p>
        </p:txBody>
      </p:sp>
    </p:spTree>
    <p:extLst>
      <p:ext uri="{BB962C8B-B14F-4D97-AF65-F5344CB8AC3E}">
        <p14:creationId xmlns:p14="http://schemas.microsoft.com/office/powerpoint/2010/main" val="80563216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TotalTime>
  <Words>535</Words>
  <Application>Microsoft Office PowerPoint</Application>
  <PresentationFormat>Widescreen</PresentationFormat>
  <Paragraphs>64</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Wingdings</vt:lpstr>
      <vt:lpstr>1_Office Theme</vt:lpstr>
      <vt:lpstr>Examples of diversity and inclusion at The Radcliffe School MK</vt:lpstr>
      <vt:lpstr>Librarian and reading intervention programme</vt:lpstr>
      <vt:lpstr>Music and Media </vt:lpstr>
      <vt:lpstr>English</vt:lpstr>
      <vt:lpstr>Humanities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in The Radcliffe School MK</dc:title>
  <dc:creator>Omotola Alebiosu</dc:creator>
  <cp:lastModifiedBy>Elizabeth Howard </cp:lastModifiedBy>
  <cp:revision>16</cp:revision>
  <cp:lastPrinted>2021-05-06T14:41:43Z</cp:lastPrinted>
  <dcterms:created xsi:type="dcterms:W3CDTF">2021-04-22T10:23:30Z</dcterms:created>
  <dcterms:modified xsi:type="dcterms:W3CDTF">2021-05-12T09:43:38Z</dcterms:modified>
</cp:coreProperties>
</file>